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84" r:id="rId10"/>
    <p:sldId id="267" r:id="rId11"/>
    <p:sldId id="268" r:id="rId12"/>
    <p:sldId id="269" r:id="rId13"/>
    <p:sldId id="271" r:id="rId14"/>
    <p:sldId id="285" r:id="rId15"/>
    <p:sldId id="289" r:id="rId16"/>
    <p:sldId id="291" r:id="rId17"/>
    <p:sldId id="290" r:id="rId18"/>
    <p:sldId id="273" r:id="rId19"/>
    <p:sldId id="272" r:id="rId20"/>
    <p:sldId id="286" r:id="rId21"/>
    <p:sldId id="275" r:id="rId22"/>
    <p:sldId id="292" r:id="rId23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36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83524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r>
              <a:rPr lang="en-US" dirty="0" smtClean="0"/>
              <a:t>Replace with trump in the situation room—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Also—compress photos so the </a:t>
            </a:r>
            <a:r>
              <a:rPr lang="en-US" dirty="0" err="1" smtClean="0"/>
              <a:t>Powerpoint</a:t>
            </a:r>
            <a:r>
              <a:rPr lang="en-US" dirty="0" smtClean="0"/>
              <a:t> isn't so big</a:t>
            </a:r>
            <a:endParaRPr dirty="0"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81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r>
              <a:rPr lang="en-US" dirty="0" smtClean="0"/>
              <a:t>Replace without smoking</a:t>
            </a:r>
            <a:endParaRPr dirty="0"/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56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70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r>
              <a:rPr lang="en-US" dirty="0" smtClean="0"/>
              <a:t>Replace ---</a:t>
            </a:r>
            <a:r>
              <a:rPr lang="en-US" baseline="0" dirty="0" smtClean="0"/>
              <a:t> with map that shows the East Sea as the primary name</a:t>
            </a:r>
            <a:endParaRPr dirty="0"/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90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Indicate 40 minute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047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77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52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r>
              <a:rPr lang="en-US" dirty="0" smtClean="0"/>
              <a:t>Change to trump</a:t>
            </a:r>
            <a:endParaRPr dirty="0"/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8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r>
              <a:rPr lang="en-US" dirty="0" smtClean="0"/>
              <a:t>Change to “What to do about nuclear</a:t>
            </a:r>
            <a:r>
              <a:rPr lang="en-US" baseline="0" dirty="0" smtClean="0"/>
              <a:t> North Korea?”</a:t>
            </a:r>
          </a:p>
          <a:p>
            <a:pPr>
              <a:buNone/>
            </a:pPr>
            <a:r>
              <a:rPr lang="en-US" baseline="0" dirty="0" smtClean="0"/>
              <a:t>Also—shrink map to show East Sea</a:t>
            </a:r>
            <a:endParaRPr dirty="0"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49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r>
              <a:rPr lang="en-US" dirty="0" smtClean="0"/>
              <a:t>Change</a:t>
            </a:r>
            <a:r>
              <a:rPr lang="en-US" baseline="0" dirty="0" smtClean="0"/>
              <a:t> to “Has been ruled </a:t>
            </a:r>
            <a:r>
              <a:rPr lang="en-US" baseline="0" dirty="0" err="1" smtClean="0"/>
              <a:t>bythe</a:t>
            </a:r>
            <a:r>
              <a:rPr lang="en-US" baseline="0" dirty="0" smtClean="0"/>
              <a:t> 3rd generation of the Kim family, Kim Jong Un</a:t>
            </a:r>
            <a:endParaRPr dirty="0"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67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2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2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67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08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0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r>
              <a:rPr lang="en-US" dirty="0" smtClean="0"/>
              <a:t>Change</a:t>
            </a:r>
            <a:r>
              <a:rPr lang="en-US" baseline="0" dirty="0" smtClean="0"/>
              <a:t> “What” to why</a:t>
            </a:r>
            <a:endParaRPr dirty="0"/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wrap="square" lIns="93162" tIns="46568" rIns="93162" bIns="4656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89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wbYpdGpx8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NwbYpdGpx8U&amp;t=6s" TargetMode="Externa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qyBzXYZP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94200" y="5257422"/>
            <a:ext cx="9049800" cy="135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Welcome to the </a:t>
            </a:r>
            <a:r>
              <a:rPr lang="en-US" sz="4000" dirty="0">
                <a:solidFill>
                  <a:srgbClr val="FFFF00"/>
                </a:solidFill>
              </a:rPr>
              <a:t>Situation Room: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-US" sz="2000" dirty="0">
                <a:solidFill>
                  <a:schemeClr val="lt1"/>
                </a:solidFill>
              </a:rPr>
              <a:t>A top-secret conference center in the basement of the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-US" sz="2000" dirty="0">
                <a:solidFill>
                  <a:schemeClr val="lt1"/>
                </a:solidFill>
              </a:rPr>
              <a:t>White House where national security decisions are made</a:t>
            </a:r>
            <a:r>
              <a:rPr lang="en-US" sz="2400" dirty="0">
                <a:solidFill>
                  <a:schemeClr val="lt1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0544"/>
            <a:ext cx="1863267" cy="135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4035" r="16029"/>
          <a:stretch/>
        </p:blipFill>
        <p:spPr>
          <a:xfrm>
            <a:off x="19050" y="0"/>
            <a:ext cx="9134476" cy="514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94200" y="5144300"/>
            <a:ext cx="9049800" cy="135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u="sng" dirty="0" smtClean="0">
                <a:solidFill>
                  <a:srgbClr val="FFFF00"/>
                </a:solidFill>
              </a:rPr>
              <a:t>Why </a:t>
            </a:r>
            <a:r>
              <a:rPr lang="en-US" sz="3600" u="sng" dirty="0">
                <a:solidFill>
                  <a:srgbClr val="FFFF00"/>
                </a:solidFill>
              </a:rPr>
              <a:t>is the situation so dangerous today?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lt1"/>
                </a:solidFill>
              </a:rPr>
              <a:t>North Korea has </a:t>
            </a:r>
            <a:r>
              <a:rPr lang="en-US" sz="2400" b="1" dirty="0">
                <a:solidFill>
                  <a:schemeClr val="lt1"/>
                </a:solidFill>
              </a:rPr>
              <a:t>almost developed the missiles that could carry a nuclear weapon to the United States.</a:t>
            </a: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l="14119" r="7307"/>
          <a:stretch/>
        </p:blipFill>
        <p:spPr>
          <a:xfrm>
            <a:off x="0" y="39525"/>
            <a:ext cx="6218301" cy="4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4">
            <a:alphaModFix/>
          </a:blip>
          <a:srcRect l="30185" t="15247" r="43785"/>
          <a:stretch/>
        </p:blipFill>
        <p:spPr>
          <a:xfrm>
            <a:off x="6218299" y="0"/>
            <a:ext cx="2996857" cy="487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/>
        </p:nvSpPr>
        <p:spPr>
          <a:xfrm>
            <a:off x="44042" y="5267982"/>
            <a:ext cx="9049800" cy="7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lt1"/>
                </a:solidFill>
              </a:rPr>
              <a:t>North Korea is trying to perfect an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lt1"/>
                </a:solidFill>
              </a:rPr>
              <a:t>I</a:t>
            </a:r>
            <a:r>
              <a:rPr lang="en-US" sz="4800" dirty="0" smtClean="0">
                <a:solidFill>
                  <a:srgbClr val="FFFF00"/>
                </a:solidFill>
              </a:rPr>
              <a:t>nter</a:t>
            </a:r>
            <a:r>
              <a:rPr lang="en-US" sz="4800" dirty="0" smtClean="0">
                <a:solidFill>
                  <a:schemeClr val="lt1"/>
                </a:solidFill>
              </a:rPr>
              <a:t>C</a:t>
            </a:r>
            <a:r>
              <a:rPr lang="en-US" sz="4800" dirty="0" smtClean="0">
                <a:solidFill>
                  <a:srgbClr val="FFFF00"/>
                </a:solidFill>
              </a:rPr>
              <a:t>ontinental </a:t>
            </a:r>
            <a:r>
              <a:rPr lang="en-US" sz="4800" dirty="0">
                <a:solidFill>
                  <a:schemeClr val="lt1"/>
                </a:solidFill>
              </a:rPr>
              <a:t>B</a:t>
            </a:r>
            <a:r>
              <a:rPr lang="en-US" sz="4800" dirty="0">
                <a:solidFill>
                  <a:srgbClr val="FFFF00"/>
                </a:solidFill>
              </a:rPr>
              <a:t>allistic </a:t>
            </a:r>
            <a:r>
              <a:rPr lang="en-US" sz="4800" dirty="0" smtClean="0">
                <a:solidFill>
                  <a:schemeClr val="lt1"/>
                </a:solidFill>
              </a:rPr>
              <a:t>M</a:t>
            </a:r>
            <a:r>
              <a:rPr lang="en-US" sz="4800" dirty="0" smtClean="0">
                <a:solidFill>
                  <a:srgbClr val="FFFF00"/>
                </a:solidFill>
              </a:rPr>
              <a:t>issile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which could deliver a nuclear weapon to the United States.</a:t>
            </a:r>
            <a:endParaRPr lang="en-US" sz="4800" dirty="0">
              <a:solidFill>
                <a:srgbClr val="FFFF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20476" r="3711" b="11742"/>
          <a:stretch/>
        </p:blipFill>
        <p:spPr>
          <a:xfrm>
            <a:off x="-1" y="0"/>
            <a:ext cx="9137887" cy="5005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 descr="North Korea has a new missile, and it can reach the US.   This video is an update to a previous version, published on April 26, 2017  Additional links:  https://missilethreat.csis.org/country/dprk/  http://www.cnn.com/2017/04/16/opinions/north-korea-military-parade-explained/  http://38north.org/2015/02/jlewis020515/ Subscribe to our channel! http://goo.gl/0bsAjO  Vox.com is a news website that helps you cut through the noise and understand what's really driving the events in the headlines. Check out http://www.vox.com to get up to speed on everything from Kurdistan to the Kim Kardashian app.   Check out our full video catalog: http://goo.gl/IZONyE Follow Vox on Twitter: http://goo.gl/XFrZ5H Or on Facebook: http://goo.gl/U2g06o" title="The growing North Korean nuclear threat, explained [Updated]">
            <a:hlinkClick r:id="rId3"/>
          </p:cNvPr>
          <p:cNvSpPr/>
          <p:nvPr/>
        </p:nvSpPr>
        <p:spPr>
          <a:xfrm>
            <a:off x="152400" y="152400"/>
            <a:ext cx="8779424" cy="5606299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9" name="Shape 189"/>
          <p:cNvSpPr txBox="1"/>
          <p:nvPr/>
        </p:nvSpPr>
        <p:spPr>
          <a:xfrm>
            <a:off x="241349" y="5899900"/>
            <a:ext cx="8601525" cy="80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200" dirty="0">
                <a:solidFill>
                  <a:srgbClr val="FFFF00"/>
                </a:solidFill>
                <a:hlinkClick r:id="rId5"/>
              </a:rPr>
              <a:t>Video</a:t>
            </a:r>
            <a:r>
              <a:rPr lang="en-US" sz="3200" dirty="0">
                <a:solidFill>
                  <a:srgbClr val="FFFF00"/>
                </a:solidFill>
              </a:rPr>
              <a:t> on the dangers of a nuclear North Korea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94200" y="5882154"/>
            <a:ext cx="9049800" cy="7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FFFF00"/>
                </a:solidFill>
              </a:rPr>
              <a:t>How should </a:t>
            </a:r>
            <a:r>
              <a:rPr lang="en-US" sz="2400" b="1" dirty="0" smtClean="0">
                <a:solidFill>
                  <a:srgbClr val="FFFF00"/>
                </a:solidFill>
              </a:rPr>
              <a:t>the United States and the world respond </a:t>
            </a:r>
          </a:p>
          <a:p>
            <a:pPr lvl="0" algn="ctr"/>
            <a:r>
              <a:rPr lang="en-US" sz="2400" b="1" dirty="0" smtClean="0">
                <a:solidFill>
                  <a:srgbClr val="FFFF00"/>
                </a:solidFill>
              </a:rPr>
              <a:t>to </a:t>
            </a:r>
            <a:r>
              <a:rPr lang="en-US" sz="2400" b="1" dirty="0">
                <a:solidFill>
                  <a:srgbClr val="FFFF00"/>
                </a:solidFill>
              </a:rPr>
              <a:t>North Korea’s nuclear and ICBM tests?</a:t>
            </a:r>
            <a:endParaRPr sz="24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8475"/>
            <a:ext cx="9144000" cy="6650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0" y="4734402"/>
            <a:ext cx="889890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</a:rPr>
              <a:t>Option </a:t>
            </a:r>
            <a:r>
              <a:rPr lang="en-US" sz="3600" b="1" u="sng" dirty="0" smtClean="0">
                <a:solidFill>
                  <a:schemeClr val="bg1"/>
                </a:solidFill>
              </a:rPr>
              <a:t>A: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Act </a:t>
            </a:r>
            <a:r>
              <a:rPr lang="en-US" sz="4000" b="1" dirty="0" smtClean="0">
                <a:solidFill>
                  <a:srgbClr val="FFFF00"/>
                </a:solidFill>
              </a:rPr>
              <a:t>Tough to Deter/Discourage 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N. Korea from continuing its testing</a:t>
            </a:r>
            <a:endParaRPr lang="en-US" sz="4000" b="1" dirty="0">
              <a:solidFill>
                <a:srgbClr val="FFFF00"/>
              </a:solidFill>
            </a:endParaRPr>
          </a:p>
          <a:p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t="10173" r="8475" b="10754"/>
          <a:stretch/>
        </p:blipFill>
        <p:spPr>
          <a:xfrm>
            <a:off x="-37708" y="-75415"/>
            <a:ext cx="9200561" cy="468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1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452" y="4549676"/>
            <a:ext cx="88706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</a:rPr>
              <a:t>Option B</a:t>
            </a:r>
            <a:r>
              <a:rPr lang="en-US" sz="3600" b="1" u="sng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Impose  </a:t>
            </a:r>
            <a:r>
              <a:rPr lang="en-US" sz="3600" b="1" dirty="0" smtClean="0">
                <a:solidFill>
                  <a:srgbClr val="FFFF00"/>
                </a:solidFill>
              </a:rPr>
              <a:t>Sanctions/Penalties 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against </a:t>
            </a:r>
            <a:r>
              <a:rPr lang="en-US" sz="3600" b="1" dirty="0">
                <a:solidFill>
                  <a:srgbClr val="FFFF00"/>
                </a:solidFill>
              </a:rPr>
              <a:t>N. Korea or </a:t>
            </a:r>
            <a:r>
              <a:rPr lang="en-US" sz="3600" b="1" dirty="0" smtClean="0">
                <a:solidFill>
                  <a:srgbClr val="FFFF00"/>
                </a:solidFill>
              </a:rPr>
              <a:t>its partner China,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t</a:t>
            </a:r>
            <a:r>
              <a:rPr lang="en-US" sz="3600" b="1" dirty="0" smtClean="0">
                <a:solidFill>
                  <a:srgbClr val="FFFF00"/>
                </a:solidFill>
              </a:rPr>
              <a:t>o restrict their trade and banking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97" t="20734" r="6176" b="17400"/>
          <a:stretch/>
        </p:blipFill>
        <p:spPr>
          <a:xfrm>
            <a:off x="19050" y="0"/>
            <a:ext cx="9115426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830" y="4738212"/>
            <a:ext cx="887062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</a:rPr>
              <a:t>Option C</a:t>
            </a:r>
            <a:r>
              <a:rPr lang="en-US" sz="3600" b="1" u="sng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Use Diplomacy, Dialogue, 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and Negotiation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3"/>
          <a:stretch/>
        </p:blipFill>
        <p:spPr>
          <a:xfrm>
            <a:off x="0" y="0"/>
            <a:ext cx="9098283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1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452" y="4549676"/>
            <a:ext cx="887062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</a:rPr>
              <a:t>Option D</a:t>
            </a:r>
            <a:r>
              <a:rPr lang="en-US" sz="3600" b="1" u="sng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Launch  </a:t>
            </a:r>
            <a:r>
              <a:rPr lang="en-US" sz="4400" b="1" dirty="0">
                <a:solidFill>
                  <a:srgbClr val="FFFF00"/>
                </a:solidFill>
              </a:rPr>
              <a:t>a Preventive Attack </a:t>
            </a:r>
            <a:endParaRPr lang="en-US" sz="4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on </a:t>
            </a:r>
            <a:r>
              <a:rPr lang="en-US" sz="4400" b="1" dirty="0">
                <a:solidFill>
                  <a:srgbClr val="FFFF00"/>
                </a:solidFill>
              </a:rPr>
              <a:t>North Korea</a:t>
            </a:r>
            <a:endParaRPr lang="en-US" sz="4400" b="1" dirty="0" smtClean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98" r="8884"/>
          <a:stretch/>
        </p:blipFill>
        <p:spPr>
          <a:xfrm>
            <a:off x="-18854" y="0"/>
            <a:ext cx="9172903" cy="447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1125" y="0"/>
            <a:ext cx="103015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144309" y="267863"/>
            <a:ext cx="10004746" cy="150810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chemeClr val="tx1"/>
                </a:solidFill>
              </a:rPr>
              <a:t>The Downsides: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North Korea would respond immediately with conventional, chemical, biological, and even nuclear weapons.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11285" y="5877809"/>
            <a:ext cx="1000183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Casualty estimates range from hundreds of thousands to several millions, including more than 30,000 US troops and nearly 300,000 US citizens living in the region.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 t="5007" b="27838"/>
          <a:stretch/>
        </p:blipFill>
        <p:spPr>
          <a:xfrm>
            <a:off x="-150829" y="0"/>
            <a:ext cx="9294829" cy="469626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686585" y="4699077"/>
            <a:ext cx="7620000" cy="67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u="sng" dirty="0" smtClean="0">
                <a:solidFill>
                  <a:srgbClr val="FFFF00"/>
                </a:solidFill>
              </a:rPr>
              <a:t>Downside: </a:t>
            </a:r>
            <a:endParaRPr lang="en-US" sz="4800" u="sng" dirty="0">
              <a:solidFill>
                <a:srgbClr val="FFFF00"/>
              </a:solidFill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N. Korea would target Seoul: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putting10 million citizens and the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orld’s 11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largest economy at risk.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  <a:p>
            <a:pPr lvl="0" algn="ctr">
              <a:spcBef>
                <a:spcPts val="0"/>
              </a:spcBef>
              <a:buNone/>
            </a:pPr>
            <a:endParaRPr sz="3600" dirty="0"/>
          </a:p>
        </p:txBody>
      </p:sp>
      <p:pic>
        <p:nvPicPr>
          <p:cNvPr id="211" name="Shape 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96263"/>
            <a:ext cx="1904214" cy="103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822" y="5683093"/>
            <a:ext cx="1958178" cy="1174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16494" b="16977"/>
          <a:stretch/>
        </p:blipFill>
        <p:spPr>
          <a:xfrm>
            <a:off x="0" y="5584124"/>
            <a:ext cx="1914762" cy="1273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8350" t="22554" r="18454" b="23746"/>
          <a:stretch/>
        </p:blipFill>
        <p:spPr>
          <a:xfrm>
            <a:off x="7181632" y="4745126"/>
            <a:ext cx="1962368" cy="937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/>
        </p:nvSpPr>
        <p:spPr>
          <a:xfrm>
            <a:off x="-75415" y="5501700"/>
            <a:ext cx="9294828" cy="135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000" u="sng" dirty="0">
                <a:solidFill>
                  <a:srgbClr val="FFFF00"/>
                </a:solidFill>
              </a:rPr>
              <a:t>Today’s Topic: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3000" dirty="0">
                <a:solidFill>
                  <a:schemeClr val="lt1"/>
                </a:solidFill>
              </a:rPr>
              <a:t>What to do about </a:t>
            </a:r>
            <a:r>
              <a:rPr lang="en-US" sz="3000" dirty="0" smtClean="0">
                <a:solidFill>
                  <a:schemeClr val="lt1"/>
                </a:solidFill>
              </a:rPr>
              <a:t>nuclear </a:t>
            </a:r>
            <a:r>
              <a:rPr lang="en-US" sz="3000" dirty="0">
                <a:solidFill>
                  <a:schemeClr val="lt1"/>
                </a:solidFill>
              </a:rPr>
              <a:t>North </a:t>
            </a:r>
            <a:r>
              <a:rPr lang="en-US" sz="3000" dirty="0" smtClean="0">
                <a:solidFill>
                  <a:schemeClr val="lt1"/>
                </a:solidFill>
              </a:rPr>
              <a:t>Korea?</a:t>
            </a:r>
            <a:endParaRPr lang="en-US" sz="3000" dirty="0">
              <a:solidFill>
                <a:schemeClr val="lt1"/>
              </a:solidFill>
            </a:endParaRP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 t="16289"/>
          <a:stretch/>
        </p:blipFill>
        <p:spPr>
          <a:xfrm>
            <a:off x="6190968" y="3953049"/>
            <a:ext cx="2953032" cy="1545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4">
            <a:alphaModFix/>
          </a:blip>
          <a:srcRect t="16303" r="8133"/>
          <a:stretch/>
        </p:blipFill>
        <p:spPr>
          <a:xfrm>
            <a:off x="6190967" y="2174720"/>
            <a:ext cx="2981313" cy="177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r="31340" b="31254"/>
          <a:stretch/>
        </p:blipFill>
        <p:spPr>
          <a:xfrm>
            <a:off x="0" y="0"/>
            <a:ext cx="6190968" cy="5499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68" y="-2655"/>
            <a:ext cx="2947086" cy="2213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9"/>
          <a:stretch/>
        </p:blipFill>
        <p:spPr>
          <a:xfrm>
            <a:off x="0" y="0"/>
            <a:ext cx="9102975" cy="4411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016" y="4411744"/>
            <a:ext cx="87009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bg1"/>
                </a:solidFill>
              </a:rPr>
              <a:t>For Your Consideration: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The U.S. and S. Korea do have a missile defense network.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(The problem is that the technology is a “50/50” shot.)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06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/>
        </p:nvSpPr>
        <p:spPr>
          <a:xfrm>
            <a:off x="47099" y="4908630"/>
            <a:ext cx="9049800" cy="135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>
                <a:solidFill>
                  <a:srgbClr val="FFFF00"/>
                </a:solidFill>
              </a:rPr>
              <a:t>Mr. President: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What are the pros and cons to these options?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What will you decide?</a:t>
            </a:r>
          </a:p>
          <a:p>
            <a:pPr lvl="0" algn="ctr" rtl="0">
              <a:spcBef>
                <a:spcPts val="0"/>
              </a:spcBef>
              <a:buNone/>
            </a:pP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" y="-152403"/>
            <a:ext cx="9138696" cy="5145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05" y="113123"/>
            <a:ext cx="7535306" cy="5466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389" y="5466789"/>
            <a:ext cx="8936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rgbClr val="FFFF00"/>
                </a:solidFill>
              </a:rPr>
              <a:t>Next Steps for your class:</a:t>
            </a:r>
            <a:endParaRPr lang="en-US" sz="3600" u="sng" dirty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Please read and underline the options in the Student Packet.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From there, debate the choices and have the President decide.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10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/>
        </p:nvSpPr>
        <p:spPr>
          <a:xfrm>
            <a:off x="94200" y="5144299"/>
            <a:ext cx="9049800" cy="1642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u="sng" dirty="0" smtClean="0">
                <a:solidFill>
                  <a:srgbClr val="FFFF00"/>
                </a:solidFill>
              </a:rPr>
              <a:t>Background on the Crisis:</a:t>
            </a:r>
          </a:p>
          <a:p>
            <a:pPr lvl="0" algn="ctr"/>
            <a:r>
              <a:rPr lang="en-US" sz="3000" dirty="0" smtClean="0">
                <a:solidFill>
                  <a:schemeClr val="lt1"/>
                </a:solidFill>
              </a:rPr>
              <a:t>Since 2011, North Korea has been </a:t>
            </a:r>
            <a:r>
              <a:rPr lang="en-US" sz="3000" dirty="0">
                <a:solidFill>
                  <a:schemeClr val="lt1"/>
                </a:solidFill>
              </a:rPr>
              <a:t>ruled by the 3rd generation of the Kim family, Kim Jong Un 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28639" cy="49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3439" y="67725"/>
            <a:ext cx="4558161" cy="253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 rotWithShape="1">
          <a:blip r:embed="rId5">
            <a:alphaModFix/>
          </a:blip>
          <a:srcRect t="10104"/>
          <a:stretch/>
        </p:blipFill>
        <p:spPr>
          <a:xfrm>
            <a:off x="4456025" y="2600024"/>
            <a:ext cx="4513000" cy="253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/>
        </p:nvSpPr>
        <p:spPr>
          <a:xfrm>
            <a:off x="94200" y="5435925"/>
            <a:ext cx="9049800" cy="135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u="sng" dirty="0" smtClean="0">
                <a:solidFill>
                  <a:srgbClr val="FFFF00"/>
                </a:solidFill>
              </a:rPr>
              <a:t>What is life in North Korea like?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lt1"/>
                </a:solidFill>
              </a:rPr>
              <a:t>Since 1948, there has been complete rule by the Kim family,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lt1"/>
                </a:solidFill>
              </a:rPr>
              <a:t>with no political rights for its citizens.</a:t>
            </a: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 t="6950" b="-6949"/>
          <a:stretch/>
        </p:blipFill>
        <p:spPr>
          <a:xfrm>
            <a:off x="-148625" y="-280350"/>
            <a:ext cx="9390300" cy="619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/>
        </p:nvSpPr>
        <p:spPr>
          <a:xfrm>
            <a:off x="94200" y="5417125"/>
            <a:ext cx="9049800" cy="135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u="sng" dirty="0">
                <a:solidFill>
                  <a:srgbClr val="FFFF00"/>
                </a:solidFill>
              </a:rPr>
              <a:t>Background on the Crisis: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lt1"/>
                </a:solidFill>
              </a:rPr>
              <a:t>Along with his father and grandfather,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lt1"/>
                </a:solidFill>
              </a:rPr>
              <a:t>the Kim family has developed an arsenal of nuclear weapons</a:t>
            </a: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 b="15554"/>
          <a:stretch/>
        </p:blipFill>
        <p:spPr>
          <a:xfrm>
            <a:off x="-320058" y="0"/>
            <a:ext cx="9629582" cy="541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179625" y="5323410"/>
            <a:ext cx="9049800" cy="135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u="sng" dirty="0">
                <a:solidFill>
                  <a:srgbClr val="FFFF00"/>
                </a:solidFill>
              </a:rPr>
              <a:t>What are atomic or nuclear weapons?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lt1"/>
                </a:solidFill>
              </a:rPr>
              <a:t>Nuclear weapons</a:t>
            </a:r>
            <a:r>
              <a:rPr lang="en-US" sz="2400" dirty="0">
                <a:solidFill>
                  <a:schemeClr val="lt1"/>
                </a:solidFill>
              </a:rPr>
              <a:t> are the most dangerous devices on earth. One can destroy a whole city, potentially killing </a:t>
            </a:r>
            <a:r>
              <a:rPr lang="en-US" sz="2400" dirty="0" smtClean="0">
                <a:solidFill>
                  <a:schemeClr val="lt1"/>
                </a:solidFill>
              </a:rPr>
              <a:t>millions.</a:t>
            </a: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625" y="94400"/>
            <a:ext cx="8878950" cy="504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/>
        </p:nvSpPr>
        <p:spPr>
          <a:xfrm>
            <a:off x="0" y="5595875"/>
            <a:ext cx="9144000" cy="113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u="sng">
                <a:solidFill>
                  <a:srgbClr val="FFFF00"/>
                </a:solidFill>
              </a:rPr>
              <a:t>When were they first used?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chemeClr val="lt1"/>
                </a:solidFill>
              </a:rPr>
              <a:t>In 1945 by the United States against Japan to end World War 2.</a:t>
            </a: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t="3803" b="2052"/>
          <a:stretch/>
        </p:blipFill>
        <p:spPr>
          <a:xfrm>
            <a:off x="0" y="-301050"/>
            <a:ext cx="9144000" cy="5896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5366478" y="803416"/>
            <a:ext cx="3777522" cy="55763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6600" dirty="0">
                <a:solidFill>
                  <a:srgbClr val="FFFF00"/>
                </a:solidFill>
              </a:rPr>
              <a:t>How an atomic explosion </a:t>
            </a:r>
            <a:r>
              <a:rPr lang="en-US" sz="6600" dirty="0" smtClean="0">
                <a:solidFill>
                  <a:srgbClr val="FFFF00"/>
                </a:solidFill>
              </a:rPr>
              <a:t>works</a:t>
            </a:r>
          </a:p>
          <a:p>
            <a:pPr lvl="0" algn="ctr" rtl="0">
              <a:spcBef>
                <a:spcPts val="0"/>
              </a:spcBef>
              <a:buNone/>
            </a:pPr>
            <a:endParaRPr lang="en-US" sz="4800" dirty="0" smtClean="0">
              <a:solidFill>
                <a:srgbClr val="FFFF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lang="en-US" sz="1600" dirty="0" smtClean="0">
              <a:solidFill>
                <a:srgbClr val="FFFF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(</a:t>
            </a:r>
            <a:r>
              <a:rPr lang="en-US" sz="1600" dirty="0" smtClean="0">
                <a:solidFill>
                  <a:srgbClr val="FFFF00"/>
                </a:solidFill>
                <a:hlinkClick r:id="rId3"/>
              </a:rPr>
              <a:t>Click here</a:t>
            </a:r>
            <a:r>
              <a:rPr lang="en-US" sz="1600" dirty="0" smtClean="0">
                <a:solidFill>
                  <a:srgbClr val="FFFF00"/>
                </a:solidFill>
              </a:rPr>
              <a:t>  for a video on U.S. army nuclear weapon tests from the 1940’s.)</a:t>
            </a:r>
            <a:endParaRPr lang="en-US" sz="4800" dirty="0">
              <a:solidFill>
                <a:srgbClr val="FFFF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26"/>
            <a:ext cx="5326786" cy="6846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6" y="0"/>
            <a:ext cx="8553939" cy="61651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096" y="6165130"/>
            <a:ext cx="8634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The damage from a basic atomic weapon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3141</TotalTime>
  <Words>558</Words>
  <Application>Microsoft Office PowerPoint</Application>
  <PresentationFormat>On-screen Show (4:3)</PresentationFormat>
  <Paragraphs>86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Beiter, Andrew</dc:creator>
  <cp:lastModifiedBy>Beiter, Andrew</cp:lastModifiedBy>
  <cp:revision>73</cp:revision>
  <cp:lastPrinted>2017-09-20T20:33:58Z</cp:lastPrinted>
  <dcterms:modified xsi:type="dcterms:W3CDTF">2018-06-12T12:41:44Z</dcterms:modified>
</cp:coreProperties>
</file>